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901" r:id="rId2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23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34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9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4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4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856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6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6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40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61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8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2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22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892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05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A37C-0798-41D2-B6AC-8BE499FF45C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llege.ku.edu/" TargetMode="External"/><Relationship Id="rId4" Type="http://schemas.openxmlformats.org/officeDocument/2006/relationships/hyperlink" Target="http://soe.ku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Never Scienc</a:t>
            </a:r>
            <a:r>
              <a:rPr lang="en-US" dirty="0" smtClean="0"/>
              <a:t>e </a:t>
            </a:r>
            <a:r>
              <a:rPr lang="en-US" dirty="0" smtClean="0"/>
              <a:t>Alone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Project-Based Instruction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KATS Kamp 2018</a:t>
            </a:r>
          </a:p>
          <a:p>
            <a:r>
              <a:rPr lang="en-US" dirty="0" smtClean="0"/>
              <a:t>Laurie Cleavinger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67383"/>
              </p:ext>
            </p:extLst>
          </p:nvPr>
        </p:nvGraphicFramePr>
        <p:xfrm>
          <a:off x="1524000" y="624110"/>
          <a:ext cx="7162799" cy="534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3729">
                  <a:extLst>
                    <a:ext uri="{9D8B030D-6E8A-4147-A177-3AD203B41FA5}">
                      <a16:colId xmlns:a16="http://schemas.microsoft.com/office/drawing/2014/main" xmlns="" val="4237973522"/>
                    </a:ext>
                  </a:extLst>
                </a:gridCol>
                <a:gridCol w="639535">
                  <a:extLst>
                    <a:ext uri="{9D8B030D-6E8A-4147-A177-3AD203B41FA5}">
                      <a16:colId xmlns:a16="http://schemas.microsoft.com/office/drawing/2014/main" xmlns="" val="1145351378"/>
                    </a:ext>
                  </a:extLst>
                </a:gridCol>
                <a:gridCol w="639535">
                  <a:extLst>
                    <a:ext uri="{9D8B030D-6E8A-4147-A177-3AD203B41FA5}">
                      <a16:colId xmlns:a16="http://schemas.microsoft.com/office/drawing/2014/main" xmlns="" val="93890141"/>
                    </a:ext>
                  </a:extLst>
                </a:gridCol>
              </a:tblGrid>
              <a:tr h="506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Lesson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Lesson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3412507"/>
                  </a:ext>
                </a:extLst>
              </a:tr>
              <a:tr h="875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M4: </a:t>
                      </a:r>
                      <a:r>
                        <a:rPr lang="en-US" sz="1800" dirty="0">
                          <a:effectLst/>
                        </a:rPr>
                        <a:t>Model with </a:t>
                      </a:r>
                      <a:r>
                        <a:rPr lang="en-US" sz="1800" dirty="0" smtClean="0">
                          <a:effectLst/>
                        </a:rPr>
                        <a:t>mathematics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0295749"/>
                  </a:ext>
                </a:extLst>
              </a:tr>
              <a:tr h="134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CCSS.MATH.CONTENT.HSG.GPE.A.3 –  </a:t>
                      </a:r>
                      <a:r>
                        <a:rPr lang="en-US" sz="1800" dirty="0">
                          <a:effectLst/>
                        </a:rPr>
                        <a:t> Derive the equations of ellipses and hyperbolas given the foci, using the fact that the sum or difference of distances from the foci is constant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7216902"/>
                  </a:ext>
                </a:extLst>
              </a:tr>
              <a:tr h="655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E6: Use technology and digital media strategically and capably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8318335"/>
                  </a:ext>
                </a:extLst>
              </a:tr>
              <a:tr h="32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S8: Obtain, evaluate, and communicate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9157714"/>
                  </a:ext>
                </a:extLst>
              </a:tr>
              <a:tr h="1639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HS-ESS1-4 EARTH’S PLACE IN THE UNIVERSE: Use mathematical or computational representations to predict the motion of orbiting objects in the solar </a:t>
                      </a:r>
                      <a:r>
                        <a:rPr lang="en-US" sz="1800" dirty="0" smtClean="0">
                          <a:effectLst/>
                        </a:rPr>
                        <a:t>system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13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1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28" y="381000"/>
            <a:ext cx="7600144" cy="5618674"/>
          </a:xfrm>
        </p:spPr>
      </p:pic>
    </p:spTree>
    <p:extLst>
      <p:ext uri="{BB962C8B-B14F-4D97-AF65-F5344CB8AC3E}">
        <p14:creationId xmlns:p14="http://schemas.microsoft.com/office/powerpoint/2010/main" val="1647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01" y="631036"/>
            <a:ext cx="7279797" cy="5541163"/>
          </a:xfrm>
        </p:spPr>
      </p:pic>
    </p:spTree>
    <p:extLst>
      <p:ext uri="{BB962C8B-B14F-4D97-AF65-F5344CB8AC3E}">
        <p14:creationId xmlns:p14="http://schemas.microsoft.com/office/powerpoint/2010/main" val="23552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0620"/>
            <a:ext cx="3555999" cy="2666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1046"/>
            <a:ext cx="4140200" cy="3105150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3352800" y="2246165"/>
            <a:ext cx="511464" cy="5879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515710" y="2448355"/>
            <a:ext cx="511464" cy="5879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913124" y="3429000"/>
            <a:ext cx="511464" cy="5879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4419600" cy="2486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9200" y="1292264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2655" y="2699346"/>
            <a:ext cx="4525963" cy="33944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4200" y="1832880"/>
            <a:ext cx="45466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7602361" cy="4276328"/>
          </a:xfrm>
        </p:spPr>
      </p:pic>
    </p:spTree>
    <p:extLst>
      <p:ext uri="{BB962C8B-B14F-4D97-AF65-F5344CB8AC3E}">
        <p14:creationId xmlns:p14="http://schemas.microsoft.com/office/powerpoint/2010/main" val="27767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Science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PBI</a:t>
            </a:r>
          </a:p>
          <a:p>
            <a:pPr lvl="1"/>
            <a:r>
              <a:rPr lang="en-US" sz="3600" dirty="0" smtClean="0"/>
              <a:t>Science</a:t>
            </a:r>
          </a:p>
          <a:p>
            <a:pPr lvl="1"/>
            <a:r>
              <a:rPr lang="en-US" sz="3600" dirty="0" smtClean="0"/>
              <a:t>Math</a:t>
            </a:r>
          </a:p>
          <a:p>
            <a:pPr lvl="1"/>
            <a:r>
              <a:rPr lang="en-US" sz="3600" dirty="0" smtClean="0"/>
              <a:t>ELA</a:t>
            </a:r>
          </a:p>
          <a:p>
            <a:pPr lvl="1"/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Skills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1090" y="2221310"/>
            <a:ext cx="3536046" cy="19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64185" cy="5826251"/>
          </a:xfrm>
        </p:spPr>
      </p:pic>
    </p:spTree>
    <p:extLst>
      <p:ext uri="{BB962C8B-B14F-4D97-AF65-F5344CB8AC3E}">
        <p14:creationId xmlns:p14="http://schemas.microsoft.com/office/powerpoint/2010/main" val="19415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kanteach.ku.edu/sites/ukanteach.drupal.ku.edu/files/images/general/UKan_Jay_ho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4110"/>
            <a:ext cx="5674054" cy="16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STEMLearn_UnitHorz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57695"/>
            <a:ext cx="3590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2845798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 tooltip="Home"/>
              </a:rPr>
              <a:t>KU School of Education</a:t>
            </a:r>
            <a:endParaRPr lang="en-US" dirty="0"/>
          </a:p>
          <a:p>
            <a:r>
              <a:rPr lang="en-US" dirty="0"/>
              <a:t>Preparing Educators as Leaders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12327" y="5486400"/>
            <a:ext cx="329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 tooltip="Home"/>
              </a:rPr>
              <a:t>College of Liberal Arts &amp;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Laurie Cleavinger</a:t>
            </a:r>
          </a:p>
          <a:p>
            <a:pPr lvl="1"/>
            <a:r>
              <a:rPr lang="en-US" sz="1800" dirty="0" smtClean="0"/>
              <a:t>cleavingerl@ku.edu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Project-Based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6591985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MS PGothic" panose="020B0600070205080204" pitchFamily="34" charset="-128"/>
              </a:rPr>
              <a:t>The </a:t>
            </a:r>
            <a:r>
              <a:rPr lang="en-US" altLang="en-US" sz="2400" dirty="0">
                <a:ea typeface="MS PGothic" panose="020B0600070205080204" pitchFamily="34" charset="-128"/>
              </a:rPr>
              <a:t>problematic situation is presented first and serves as the organizing center and context for learning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It is open-ended </a:t>
            </a:r>
            <a:endParaRPr lang="en-US" altLang="en-US" sz="2000" dirty="0" smtClean="0">
              <a:ea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ea typeface="MS PGothic" panose="020B0600070205080204" pitchFamily="34" charset="-128"/>
              </a:rPr>
              <a:t>It is an application of the content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It may change with the addition of new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It is not solved easily or with a specific formula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MS PGothic" panose="020B0600070205080204" pitchFamily="34" charset="-128"/>
              </a:rPr>
              <a:t>It does not have one right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Project-Based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3777622"/>
          </a:xfrm>
        </p:spPr>
        <p:txBody>
          <a:bodyPr/>
          <a:lstStyle/>
          <a:p>
            <a:r>
              <a:rPr lang="en-US" altLang="en-US" sz="2400" dirty="0">
                <a:ea typeface="MS PGothic" panose="020B0600070205080204" pitchFamily="34" charset="-128"/>
              </a:rPr>
              <a:t>Students are active problem solvers and learners</a:t>
            </a:r>
          </a:p>
          <a:p>
            <a:r>
              <a:rPr lang="en-US" altLang="en-US" sz="2400" dirty="0">
                <a:ea typeface="MS PGothic" panose="020B0600070205080204" pitchFamily="34" charset="-128"/>
              </a:rPr>
              <a:t>Teachers are cognitive and metacognitive coaches</a:t>
            </a:r>
          </a:p>
          <a:p>
            <a:r>
              <a:rPr lang="en-US" altLang="en-US" sz="2400" dirty="0">
                <a:ea typeface="MS PGothic" panose="020B0600070205080204" pitchFamily="34" charset="-128"/>
              </a:rPr>
              <a:t>Assessment is an authentic companion to the problem and process</a:t>
            </a:r>
          </a:p>
          <a:p>
            <a:endParaRPr lang="en-US" dirty="0"/>
          </a:p>
        </p:txBody>
      </p:sp>
      <p:pic>
        <p:nvPicPr>
          <p:cNvPr id="2050" name="Picture 2" descr="Image result for p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3276600" cy="25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185c567\Documents\NGSS\flower 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76200"/>
            <a:ext cx="5100496" cy="66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Addressing 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2400" dirty="0"/>
              <a:t>Driving </a:t>
            </a:r>
            <a:r>
              <a:rPr lang="en-US" altLang="en-US" sz="2400" dirty="0" smtClean="0"/>
              <a:t>Question</a:t>
            </a:r>
            <a:endParaRPr lang="en-US" altLang="en-US" sz="2400" dirty="0"/>
          </a:p>
          <a:p>
            <a:r>
              <a:rPr lang="en-US" altLang="en-US" sz="2400" dirty="0"/>
              <a:t>Final Product</a:t>
            </a:r>
          </a:p>
          <a:p>
            <a:r>
              <a:rPr lang="en-US" altLang="en-US" sz="2400" dirty="0"/>
              <a:t>Rubric</a:t>
            </a:r>
          </a:p>
          <a:p>
            <a:r>
              <a:rPr lang="en-US" altLang="en-US" sz="2400" dirty="0"/>
              <a:t>Ongoing assessments and checkpoints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3514265"/>
            <a:ext cx="3987800" cy="29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1387"/>
            <a:ext cx="6591985" cy="3777622"/>
          </a:xfrm>
        </p:spPr>
        <p:txBody>
          <a:bodyPr/>
          <a:lstStyle/>
          <a:p>
            <a:r>
              <a:rPr lang="en-US" altLang="en-US" sz="2400" dirty="0"/>
              <a:t>Feasible</a:t>
            </a:r>
          </a:p>
          <a:p>
            <a:r>
              <a:rPr lang="en-US" altLang="en-US" sz="2400" dirty="0"/>
              <a:t>Contextualization</a:t>
            </a:r>
          </a:p>
          <a:p>
            <a:r>
              <a:rPr lang="en-US" altLang="en-US" sz="2400" dirty="0"/>
              <a:t>Worth**</a:t>
            </a:r>
          </a:p>
          <a:p>
            <a:r>
              <a:rPr lang="en-US" altLang="en-US" sz="2400" dirty="0"/>
              <a:t>Meaning</a:t>
            </a:r>
          </a:p>
          <a:p>
            <a:r>
              <a:rPr lang="en-US" altLang="en-US" sz="2400" dirty="0"/>
              <a:t>Sustainable</a:t>
            </a:r>
          </a:p>
          <a:p>
            <a:r>
              <a:rPr lang="en-US" altLang="en-US" sz="2400" dirty="0"/>
              <a:t>Ethical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57550"/>
            <a:ext cx="4292600" cy="321945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984068" y="4313957"/>
            <a:ext cx="511464" cy="5879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6014317" y="4573298"/>
            <a:ext cx="511464" cy="5879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7238999" cy="4387222"/>
          </a:xfrm>
        </p:spPr>
        <p:txBody>
          <a:bodyPr/>
          <a:lstStyle/>
          <a:p>
            <a:r>
              <a:rPr lang="en-US" sz="3600" dirty="0"/>
              <a:t>How can we use math to understand the motion of the solar system</a:t>
            </a:r>
            <a:r>
              <a:rPr lang="en-US" sz="3600" dirty="0" smtClean="0"/>
              <a:t>?</a:t>
            </a:r>
          </a:p>
          <a:p>
            <a:pPr lvl="1"/>
            <a:r>
              <a:rPr lang="en-US" sz="2400" dirty="0"/>
              <a:t>HS-ESS1-4 EARTH’S PLACE IN THE UNIVERSE: Use mathematical or computational representations to predict the motion of orbiting objects in the solar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86100" y="171450"/>
            <a:ext cx="6019800" cy="495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725" y="152400"/>
            <a:ext cx="6019800" cy="4953000"/>
          </a:xfrm>
          <a:prstGeom prst="ellipse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2100" y="1828800"/>
            <a:ext cx="6019800" cy="4953000"/>
          </a:xfrm>
          <a:prstGeom prst="ellipse">
            <a:avLst/>
          </a:prstGeom>
          <a:solidFill>
            <a:srgbClr val="FFF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1665" y="133350"/>
            <a:ext cx="7505027" cy="6620607"/>
            <a:chOff x="91190" y="152400"/>
            <a:chExt cx="7505027" cy="6620607"/>
          </a:xfrm>
          <a:solidFill>
            <a:srgbClr val="FFAA75"/>
          </a:solidFill>
        </p:grpSpPr>
        <p:sp>
          <p:nvSpPr>
            <p:cNvPr id="11" name="Pie 10"/>
            <p:cNvSpPr/>
            <p:nvPr/>
          </p:nvSpPr>
          <p:spPr>
            <a:xfrm>
              <a:off x="1585210" y="1828800"/>
              <a:ext cx="6011007" cy="4944207"/>
            </a:xfrm>
            <a:prstGeom prst="pie">
              <a:avLst>
                <a:gd name="adj1" fmla="val 10211296"/>
                <a:gd name="adj2" fmla="val 18226563"/>
              </a:avLst>
            </a:prstGeom>
            <a:grpFill/>
            <a:ln>
              <a:solidFill>
                <a:srgbClr val="FFA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>
              <a:off x="91190" y="152400"/>
              <a:ext cx="5972907" cy="4944207"/>
            </a:xfrm>
            <a:prstGeom prst="pie">
              <a:avLst>
                <a:gd name="adj1" fmla="val 21071800"/>
                <a:gd name="adj2" fmla="val 7393938"/>
              </a:avLst>
            </a:prstGeom>
            <a:grpFill/>
            <a:ln>
              <a:solidFill>
                <a:srgbClr val="FFA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848600" y="6059488"/>
            <a:ext cx="1189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Based on work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by Tina Chuek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ell.stanford.edu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0240" y="157389"/>
            <a:ext cx="8965162" cy="4974187"/>
            <a:chOff x="3903113" y="136934"/>
            <a:chExt cx="8965162" cy="4974187"/>
          </a:xfrm>
          <a:solidFill>
            <a:srgbClr val="A071FF"/>
          </a:solidFill>
        </p:grpSpPr>
        <p:sp>
          <p:nvSpPr>
            <p:cNvPr id="15" name="Pie 14"/>
            <p:cNvSpPr/>
            <p:nvPr/>
          </p:nvSpPr>
          <p:spPr>
            <a:xfrm>
              <a:off x="6895368" y="166914"/>
              <a:ext cx="5972907" cy="4944207"/>
            </a:xfrm>
            <a:prstGeom prst="pie">
              <a:avLst>
                <a:gd name="adj1" fmla="val 7555632"/>
                <a:gd name="adj2" fmla="val 14121510"/>
              </a:avLst>
            </a:prstGeom>
            <a:grpFill/>
            <a:ln>
              <a:solidFill>
                <a:srgbClr val="A07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3903113" y="136934"/>
              <a:ext cx="5972907" cy="4944207"/>
            </a:xfrm>
            <a:prstGeom prst="pie">
              <a:avLst>
                <a:gd name="adj1" fmla="val 18375285"/>
                <a:gd name="adj2" fmla="val 3290500"/>
              </a:avLst>
            </a:prstGeom>
            <a:grpFill/>
            <a:ln>
              <a:solidFill>
                <a:srgbClr val="A07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55230" y="167390"/>
            <a:ext cx="7511897" cy="6605617"/>
            <a:chOff x="1555230" y="167390"/>
            <a:chExt cx="7511897" cy="6605617"/>
          </a:xfrm>
          <a:solidFill>
            <a:srgbClr val="64FF64"/>
          </a:solidFill>
        </p:grpSpPr>
        <p:sp>
          <p:nvSpPr>
            <p:cNvPr id="18" name="Pie 17"/>
            <p:cNvSpPr/>
            <p:nvPr/>
          </p:nvSpPr>
          <p:spPr>
            <a:xfrm>
              <a:off x="1555230" y="1828800"/>
              <a:ext cx="6011007" cy="4944207"/>
            </a:xfrm>
            <a:prstGeom prst="pie">
              <a:avLst>
                <a:gd name="adj1" fmla="val 14231774"/>
                <a:gd name="adj2" fmla="val 600142"/>
              </a:avLst>
            </a:prstGeom>
            <a:grpFill/>
            <a:ln>
              <a:solidFill>
                <a:srgbClr val="64FF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094220" y="167390"/>
              <a:ext cx="5972907" cy="4944207"/>
            </a:xfrm>
            <a:prstGeom prst="pie">
              <a:avLst>
                <a:gd name="adj1" fmla="val 3434321"/>
                <a:gd name="adj2" fmla="val 11392322"/>
              </a:avLst>
            </a:prstGeom>
            <a:grpFill/>
            <a:ln>
              <a:solidFill>
                <a:srgbClr val="64FF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179" y="171450"/>
            <a:ext cx="8945807" cy="6572983"/>
            <a:chOff x="76199" y="152400"/>
            <a:chExt cx="8982808" cy="6611028"/>
          </a:xfrm>
          <a:solidFill>
            <a:schemeClr val="bg1">
              <a:lumMod val="85000"/>
            </a:schemeClr>
          </a:solidFill>
        </p:grpSpPr>
        <p:sp>
          <p:nvSpPr>
            <p:cNvPr id="21" name="Pie 20"/>
            <p:cNvSpPr/>
            <p:nvPr/>
          </p:nvSpPr>
          <p:spPr>
            <a:xfrm>
              <a:off x="76199" y="152400"/>
              <a:ext cx="6011007" cy="4944207"/>
            </a:xfrm>
            <a:prstGeom prst="pie">
              <a:avLst>
                <a:gd name="adj1" fmla="val 21088595"/>
                <a:gd name="adj2" fmla="val 3300634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1570893" y="1819221"/>
              <a:ext cx="6011007" cy="4944207"/>
            </a:xfrm>
            <a:prstGeom prst="pie">
              <a:avLst>
                <a:gd name="adj1" fmla="val 14195564"/>
                <a:gd name="adj2" fmla="val 18263721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3086100" y="180353"/>
              <a:ext cx="5972907" cy="4944207"/>
            </a:xfrm>
            <a:prstGeom prst="pie">
              <a:avLst>
                <a:gd name="adj1" fmla="val 7555632"/>
                <a:gd name="adj2" fmla="val 11392322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85725" y="142875"/>
            <a:ext cx="6019800" cy="495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55750" y="1819275"/>
            <a:ext cx="6019800" cy="495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86100" y="180975"/>
            <a:ext cx="6019800" cy="495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981200" y="304800"/>
            <a:ext cx="152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Verdana" panose="020B0604030504040204" pitchFamily="34" charset="0"/>
              </a:rPr>
              <a:t>Math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5257800" y="304800"/>
            <a:ext cx="1676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Science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3810000" y="6215063"/>
            <a:ext cx="1524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Verdana" panose="020B0604030504040204" pitchFamily="34" charset="0"/>
              </a:rPr>
              <a:t>ELA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1079500"/>
            <a:ext cx="299878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>
                <a:tab pos="4048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048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tabLst>
                <a:tab pos="404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04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Verdana" panose="020B0604030504040204" pitchFamily="34" charset="0"/>
              </a:rPr>
              <a:t>		</a:t>
            </a:r>
            <a:r>
              <a:rPr lang="en-US" altLang="en-US" sz="1200" b="1" dirty="0">
                <a:latin typeface="Verdana" panose="020B0604030504040204" pitchFamily="34" charset="0"/>
              </a:rPr>
              <a:t>M1:</a:t>
            </a:r>
            <a:r>
              <a:rPr lang="en-US" altLang="en-US" sz="1200" dirty="0">
                <a:latin typeface="Verdana" panose="020B0604030504040204" pitchFamily="34" charset="0"/>
              </a:rPr>
              <a:t> Make sense of problems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and persevere in solving them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Verdana" panose="020B0604030504040204" pitchFamily="34" charset="0"/>
              </a:rPr>
              <a:t>M2:</a:t>
            </a:r>
            <a:r>
              <a:rPr lang="en-US" altLang="en-US" sz="1200" dirty="0">
                <a:latin typeface="Verdana" panose="020B0604030504040204" pitchFamily="34" charset="0"/>
              </a:rPr>
              <a:t> Reason abstractly &amp;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quantitatively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Verdana" panose="020B0604030504040204" pitchFamily="34" charset="0"/>
              </a:rPr>
              <a:t>M6: </a:t>
            </a:r>
            <a:r>
              <a:rPr lang="en-US" altLang="en-US" sz="1200" dirty="0">
                <a:latin typeface="Verdana" panose="020B0604030504040204" pitchFamily="34" charset="0"/>
              </a:rPr>
              <a:t>Attend to precision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Verdana" panose="020B0604030504040204" pitchFamily="34" charset="0"/>
              </a:rPr>
              <a:t>M7: </a:t>
            </a:r>
            <a:r>
              <a:rPr lang="en-US" altLang="en-US" sz="1200" dirty="0">
                <a:latin typeface="Verdana" panose="020B0604030504040204" pitchFamily="34" charset="0"/>
              </a:rPr>
              <a:t>Look for &amp; make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use of structure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Verdana" panose="020B0604030504040204" pitchFamily="34" charset="0"/>
              </a:rPr>
              <a:t>M8: </a:t>
            </a:r>
            <a:r>
              <a:rPr lang="en-US" altLang="en-US" sz="1200" dirty="0">
                <a:latin typeface="Verdana" panose="020B0604030504040204" pitchFamily="34" charset="0"/>
              </a:rPr>
              <a:t>Look for &amp;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make use of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regularity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in repeated </a:t>
            </a:r>
            <a:br>
              <a:rPr lang="en-US" altLang="en-US" sz="1200" dirty="0">
                <a:latin typeface="Verdana" panose="020B0604030504040204" pitchFamily="34" charset="0"/>
              </a:rPr>
            </a:br>
            <a:r>
              <a:rPr lang="en-US" altLang="en-US" sz="1200" dirty="0">
                <a:latin typeface="Verdana" panose="020B0604030504040204" pitchFamily="34" charset="0"/>
              </a:rPr>
              <a:t>reasoning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715000" y="1066800"/>
            <a:ext cx="3200400" cy="243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buFont typeface="Arial" pitchFamily="34" charset="0"/>
              <a:buNone/>
              <a:defRPr/>
            </a:pPr>
            <a:r>
              <a:rPr lang="en-US" sz="1200" b="1" dirty="0" smtClean="0"/>
              <a:t>S1: </a:t>
            </a:r>
            <a:r>
              <a:rPr lang="en-US" sz="1200" dirty="0" smtClean="0"/>
              <a:t>Ask questions and define </a:t>
            </a:r>
            <a:br>
              <a:rPr lang="en-US" sz="1200" dirty="0" smtClean="0"/>
            </a:br>
            <a:r>
              <a:rPr lang="en-US" sz="1200" dirty="0" smtClean="0"/>
              <a:t>problems</a:t>
            </a:r>
          </a:p>
          <a:p>
            <a:pPr marL="347663" indent="-115888">
              <a:buFont typeface="Arial" pitchFamily="34" charset="0"/>
              <a:buNone/>
              <a:defRPr/>
            </a:pPr>
            <a:r>
              <a:rPr lang="en-US" sz="1200" b="1" dirty="0" smtClean="0"/>
              <a:t>S3</a:t>
            </a:r>
            <a:r>
              <a:rPr lang="en-US" sz="1200" dirty="0" smtClean="0"/>
              <a:t>: Plan &amp; carry out investigations</a:t>
            </a:r>
          </a:p>
          <a:p>
            <a:pPr marL="463550" indent="-115888">
              <a:buFont typeface="Arial" pitchFamily="34" charset="0"/>
              <a:buNone/>
              <a:defRPr/>
            </a:pPr>
            <a:r>
              <a:rPr lang="en-US" sz="1200" b="1" dirty="0" smtClean="0"/>
              <a:t>S4: </a:t>
            </a:r>
            <a:r>
              <a:rPr lang="en-US" sz="1200" dirty="0" smtClean="0"/>
              <a:t>Analyze &amp; interpret data</a:t>
            </a:r>
          </a:p>
          <a:p>
            <a:pPr marL="1257300" indent="-463550">
              <a:buFont typeface="Arial" pitchFamily="34" charset="0"/>
              <a:buNone/>
              <a:defRPr/>
            </a:pPr>
            <a:r>
              <a:rPr lang="en-US" sz="1200" b="1" dirty="0" smtClean="0"/>
              <a:t>S6:</a:t>
            </a:r>
            <a:r>
              <a:rPr lang="en-US" sz="1200" dirty="0" smtClean="0"/>
              <a:t> Construct explanations &amp; design solutions</a:t>
            </a:r>
            <a:endParaRPr lang="en-US" sz="12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590925" y="585788"/>
            <a:ext cx="22002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88925" algn="l"/>
                <a:tab pos="5095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			</a:t>
            </a:r>
            <a:r>
              <a:rPr lang="en-US" altLang="en-US" sz="1200" b="1">
                <a:latin typeface="Verdana" panose="020B0604030504040204" pitchFamily="34" charset="0"/>
              </a:rPr>
              <a:t>M4. </a:t>
            </a:r>
            <a:r>
              <a:rPr lang="en-US" altLang="en-US" sz="1200">
                <a:latin typeface="Verdana" panose="020B0604030504040204" pitchFamily="34" charset="0"/>
              </a:rPr>
              <a:t>Models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	with mathematics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>
                <a:latin typeface="Verdana" panose="020B0604030504040204" pitchFamily="34" charset="0"/>
              </a:rPr>
              <a:t>S2: </a:t>
            </a:r>
            <a:r>
              <a:rPr lang="en-US" altLang="en-US" sz="1200">
                <a:latin typeface="Verdana" panose="020B0604030504040204" pitchFamily="34" charset="0"/>
              </a:rPr>
              <a:t>Develop &amp; use models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>
                <a:latin typeface="Verdana" panose="020B0604030504040204" pitchFamily="34" charset="0"/>
              </a:rPr>
              <a:t>S5:</a:t>
            </a:r>
            <a:r>
              <a:rPr lang="en-US" altLang="en-US" sz="1200">
                <a:latin typeface="Verdana" panose="020B0604030504040204" pitchFamily="34" charset="0"/>
              </a:rPr>
              <a:t> Use mathematics &amp; computational thinking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67000" y="5135563"/>
            <a:ext cx="43815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buFont typeface="Arial" pitchFamily="34" charset="0"/>
              <a:buNone/>
              <a:defRPr/>
            </a:pPr>
            <a:r>
              <a:rPr lang="en-US" sz="1200" b="1" dirty="0" smtClean="0"/>
              <a:t>E1: </a:t>
            </a:r>
            <a:r>
              <a:rPr lang="en-US" sz="1200" dirty="0" smtClean="0"/>
              <a:t>Demonstrate independence in reading complex </a:t>
            </a:r>
            <a:br>
              <a:rPr lang="en-US" sz="1200" dirty="0" smtClean="0"/>
            </a:br>
            <a:r>
              <a:rPr lang="en-US" sz="1200" dirty="0" smtClean="0"/>
              <a:t>texts, and writing and speaking about them</a:t>
            </a:r>
          </a:p>
          <a:p>
            <a:pPr marL="404813" indent="-115888"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lang="en-US" sz="1200" b="1" dirty="0" smtClean="0"/>
              <a:t>E7: </a:t>
            </a:r>
            <a:r>
              <a:rPr lang="en-US" sz="1200" dirty="0" smtClean="0"/>
              <a:t>Come to understand other perspectives </a:t>
            </a:r>
            <a:br>
              <a:rPr lang="en-US" sz="1200" dirty="0" smtClean="0"/>
            </a:br>
            <a:r>
              <a:rPr lang="en-US" sz="1200" dirty="0" smtClean="0"/>
              <a:t>and cultures through reading, listening, </a:t>
            </a:r>
            <a:br>
              <a:rPr lang="en-US" sz="1200" dirty="0" smtClean="0"/>
            </a:br>
            <a:r>
              <a:rPr lang="en-US" sz="1200" dirty="0" smtClean="0"/>
              <a:t>	and collaborations</a:t>
            </a:r>
            <a:endParaRPr lang="en-US" sz="1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828800" y="3030538"/>
            <a:ext cx="171767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>
                <a:tab pos="2317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2317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tabLst>
                <a:tab pos="2317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		</a:t>
            </a:r>
            <a:r>
              <a:rPr lang="en-US" altLang="en-US" sz="1200" b="1">
                <a:latin typeface="Verdana" panose="020B0604030504040204" pitchFamily="34" charset="0"/>
              </a:rPr>
              <a:t>E6: </a:t>
            </a:r>
            <a:r>
              <a:rPr lang="en-US" altLang="en-US" sz="1200">
                <a:latin typeface="Verdana" panose="020B0604030504040204" pitchFamily="34" charset="0"/>
              </a:rPr>
              <a:t>Use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technology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&amp; digital media strategically &amp;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capably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>
                <a:latin typeface="Verdana" panose="020B0604030504040204" pitchFamily="34" charset="0"/>
              </a:rPr>
              <a:t>M5: </a:t>
            </a:r>
            <a:r>
              <a:rPr lang="en-US" altLang="en-US" sz="1200">
                <a:latin typeface="Verdana" panose="020B0604030504040204" pitchFamily="34" charset="0"/>
              </a:rPr>
              <a:t>Use appropriate tools strategically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224213" y="2135188"/>
            <a:ext cx="28956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buFont typeface="Arial" pitchFamily="34" charset="0"/>
              <a:buNone/>
              <a:defRPr/>
            </a:pPr>
            <a:r>
              <a:rPr lang="en-US" sz="1200" b="1" dirty="0" smtClean="0"/>
              <a:t>E2: </a:t>
            </a:r>
            <a:r>
              <a:rPr lang="en-US" sz="1200" dirty="0" smtClean="0"/>
              <a:t>Build a strong base of knowledge through content rich texts</a:t>
            </a:r>
          </a:p>
          <a:p>
            <a:pPr marL="115888" indent="-115888">
              <a:buFont typeface="Arial" pitchFamily="34" charset="0"/>
              <a:buNone/>
              <a:defRPr/>
            </a:pPr>
            <a:r>
              <a:rPr lang="en-US" sz="1200" b="1" dirty="0" smtClean="0"/>
              <a:t>E5: </a:t>
            </a:r>
            <a:r>
              <a:rPr lang="en-US" sz="1200" dirty="0" smtClean="0"/>
              <a:t>Read, write, and speak </a:t>
            </a:r>
            <a:br>
              <a:rPr lang="en-US" sz="1200" dirty="0" smtClean="0"/>
            </a:br>
            <a:r>
              <a:rPr lang="en-US" sz="1200" dirty="0" smtClean="0"/>
              <a:t>grounded in evidence</a:t>
            </a:r>
          </a:p>
          <a:p>
            <a:pPr marL="344488" indent="-115888">
              <a:buFont typeface="Arial" pitchFamily="34" charset="0"/>
              <a:buNone/>
              <a:defRPr/>
            </a:pPr>
            <a:r>
              <a:rPr lang="en-US" sz="1200" b="1" dirty="0" smtClean="0"/>
              <a:t>M3 &amp; E4: </a:t>
            </a:r>
            <a:r>
              <a:rPr lang="en-US" sz="1200" dirty="0" smtClean="0"/>
              <a:t>Construct viable </a:t>
            </a:r>
            <a:br>
              <a:rPr lang="en-US" sz="1200" dirty="0" smtClean="0"/>
            </a:br>
            <a:r>
              <a:rPr lang="en-US" sz="1200" dirty="0" smtClean="0"/>
              <a:t>arguments and critique </a:t>
            </a:r>
            <a:br>
              <a:rPr lang="en-US" sz="1200" dirty="0" smtClean="0"/>
            </a:br>
            <a:r>
              <a:rPr lang="en-US" sz="1200" dirty="0" smtClean="0"/>
              <a:t>reasoning of others</a:t>
            </a:r>
          </a:p>
          <a:p>
            <a:pPr marL="747713" indent="-292100">
              <a:buFont typeface="Arial" pitchFamily="34" charset="0"/>
              <a:buNone/>
              <a:defRPr/>
            </a:pPr>
            <a:r>
              <a:rPr lang="en-US" sz="1200" b="1" dirty="0" smtClean="0"/>
              <a:t>S7: </a:t>
            </a:r>
            <a:r>
              <a:rPr lang="en-US" sz="1200" dirty="0" smtClean="0"/>
              <a:t>Engage in </a:t>
            </a:r>
            <a:br>
              <a:rPr lang="en-US" sz="1200" dirty="0" smtClean="0"/>
            </a:br>
            <a:r>
              <a:rPr lang="en-US" sz="1200" dirty="0" smtClean="0"/>
              <a:t>argument from </a:t>
            </a:r>
            <a:br>
              <a:rPr lang="en-US" sz="1200" dirty="0" smtClean="0"/>
            </a:br>
            <a:r>
              <a:rPr lang="en-US" sz="1200" dirty="0" smtClean="0"/>
              <a:t>	evidence</a:t>
            </a:r>
            <a:endParaRPr lang="en-US" sz="1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140325" y="3048000"/>
            <a:ext cx="26289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571500" algn="l"/>
                <a:tab pos="685800" algn="l"/>
                <a:tab pos="800100" algn="l"/>
                <a:tab pos="914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					</a:t>
            </a:r>
            <a:r>
              <a:rPr lang="en-US" altLang="en-US" sz="1200" b="1">
                <a:latin typeface="Verdana" panose="020B0604030504040204" pitchFamily="34" charset="0"/>
              </a:rPr>
              <a:t>S8: </a:t>
            </a:r>
            <a:r>
              <a:rPr lang="en-US" altLang="en-US" sz="1200">
                <a:latin typeface="Verdana" panose="020B0604030504040204" pitchFamily="34" charset="0"/>
              </a:rPr>
              <a:t>Obtain,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			evaluate, &amp;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		communicate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	information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>
                <a:latin typeface="Verdana" panose="020B0604030504040204" pitchFamily="34" charset="0"/>
              </a:rPr>
              <a:t>			E3: </a:t>
            </a:r>
            <a:r>
              <a:rPr lang="en-US" altLang="en-US" sz="1200">
                <a:latin typeface="Verdana" panose="020B0604030504040204" pitchFamily="34" charset="0"/>
              </a:rPr>
              <a:t>Obtain, synthesize,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	and report findings clearly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and effectively in response </a:t>
            </a:r>
            <a:br>
              <a:rPr lang="en-US" altLang="en-US" sz="1200">
                <a:latin typeface="Verdana" panose="020B0604030504040204" pitchFamily="34" charset="0"/>
              </a:rPr>
            </a:br>
            <a:r>
              <a:rPr lang="en-US" altLang="en-US" sz="1200">
                <a:latin typeface="Verdana" panose="020B0604030504040204" pitchFamily="34" charset="0"/>
              </a:rPr>
              <a:t>to task and purpose</a:t>
            </a:r>
          </a:p>
        </p:txBody>
      </p:sp>
    </p:spTree>
    <p:extLst>
      <p:ext uri="{BB962C8B-B14F-4D97-AF65-F5344CB8AC3E}">
        <p14:creationId xmlns:p14="http://schemas.microsoft.com/office/powerpoint/2010/main" val="7579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280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Wisp</vt:lpstr>
      <vt:lpstr>Office Theme</vt:lpstr>
      <vt:lpstr>Never Science Alone with  Project-Based Instruction</vt:lpstr>
      <vt:lpstr>PowerPoint Presentation</vt:lpstr>
      <vt:lpstr>Project-Based Instruction</vt:lpstr>
      <vt:lpstr>Project-Based Instruction</vt:lpstr>
      <vt:lpstr>PowerPoint Presentation</vt:lpstr>
      <vt:lpstr>Addressing the Standards</vt:lpstr>
      <vt:lpstr>Driving Question</vt:lpstr>
      <vt:lpstr>Driving Question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Communication</vt:lpstr>
      <vt:lpstr>Collaboration</vt:lpstr>
      <vt:lpstr>Creativity</vt:lpstr>
      <vt:lpstr>Technology</vt:lpstr>
      <vt:lpstr>Never Science Alone</vt:lpstr>
      <vt:lpstr>PowerPoint Presentation</vt:lpstr>
      <vt:lpstr>PowerPoint Presentation</vt:lpstr>
    </vt:vector>
  </TitlesOfParts>
  <Company>USD259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[Ignite Speech, insert title here]</dc:title>
  <dc:creator>Tim Elsen</dc:creator>
  <cp:lastModifiedBy>Tim Elsen</cp:lastModifiedBy>
  <cp:revision>17</cp:revision>
  <dcterms:created xsi:type="dcterms:W3CDTF">2017-10-16T13:13:18Z</dcterms:created>
  <dcterms:modified xsi:type="dcterms:W3CDTF">2018-04-14T14:51:43Z</dcterms:modified>
</cp:coreProperties>
</file>